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843C0C"/>
    <a:srgbClr val="DD516C"/>
    <a:srgbClr val="AFF7B4"/>
    <a:srgbClr val="EC995A"/>
    <a:srgbClr val="F8CBAD"/>
    <a:srgbClr val="E4421C"/>
    <a:srgbClr val="FBE9FD"/>
    <a:srgbClr val="F7D1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64B4A-7D93-C653-C152-EA5FC4046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CA6AE-0C5C-FCF4-7FB4-7234401F0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892BC-DD30-B6DD-5461-6E38C46A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CCD43-DE59-0CB4-29E5-B6FED979F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FD0BD-9097-C164-4676-A508B2633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64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6869D-B97E-1894-8694-00697E6E8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073E41-7815-5888-40ED-913813CB8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B5453-052B-4D92-22E1-6FED18F2E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8A69C-FED1-C4AB-BF24-2D55361A4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46BE2-6F04-DAE8-01C4-4CAB5B725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2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9457B-AFD9-F452-E92A-B3E929707D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0D5F67-0B8A-B0F8-92F9-A0D9CF6C4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FFEAF-CD6F-2877-B466-0FC7DC909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2ECA5-14EE-EF75-04EC-0C20C5E0B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E6803-FDC6-A5D1-2009-22A272F9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85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830D4-8507-D311-B02D-57D15F76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15F06-92F2-6C71-0730-F129D417A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29ABC-A8DF-395C-3C89-A2F179C40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FAD38-C448-46F0-883B-8C53DA16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8681A-0094-7A12-F4C8-6E342A6B8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32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6B3E-C5A3-E6A1-EBE8-E5F1E9DA9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14A9A-A149-ED39-FF39-E09F15622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4C168-9DD4-70B8-C630-868766CC5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8D6-C905-155E-E57F-4D4A95B39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2E555-4E0D-20F7-1891-E571310FB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819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62EAB-B768-D55B-953B-7C56005E9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73D9E-B420-5290-4095-7B91BF356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ADDCE-494B-A4F3-67FB-4D7B58CB0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9D9352-FFCE-3610-B6A2-7381F06A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01A85-3CBE-148F-8E0A-E535A5028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A8829-8191-F135-1CE0-4961F1BF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18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4583-1DC6-2679-1AC5-02FC21A2E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6FAD3-B8DB-3403-E6BA-F30A5B141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43426-C57B-37D6-B6B4-C901331D6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CA54B3-B45E-34E3-60AF-BCF2F3C11B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11C356-0098-28E1-A670-796CFE22FA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16E7ED-ECBA-0B95-3910-174FBD56B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B4A531-094E-3748-D95E-B7B139F75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35F786-CCFD-717C-7B6F-B0A4C05DB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65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9269-32BB-5D99-B237-AD264EBE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73F97-1EEA-20FA-BEA7-90D2B53C9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313451-681C-CCBC-3845-D0A000F49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ABFB5-DDAB-F345-5098-DDDB2F79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032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B7EAFF-41CD-006C-6750-00F00EB65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884F8A-C10D-D8A3-BF0D-10051BA6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B2FB9-36F1-8CA8-3E44-7B3DCF776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2324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12438-6C31-7F3F-CCB3-B8BEA529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000C6-CBDB-9769-F51C-2D2FB3F64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5F2B7-8EF7-907E-31CD-B55C32CAF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C9A2A-9846-030C-4983-A9A31339D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CB43AF-5711-FB2B-4466-001DC40A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03F85-7D26-A243-9C1A-CFBD5F520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51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D2A52-9BA3-F55E-2C59-95BC3171C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5686A2-FB07-491B-C65F-A2EA6C31ED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0DB474-7D3D-B870-3352-78C0A409C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F64CA-E8DD-600A-B7C4-AF9939C5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E45F0-A300-8FC8-3602-C92F2733C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D1D03-5176-4B4B-5295-ABB8D5DF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120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68BC75-2AF6-A204-61ED-DA5AE8CA1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FF630-CAF4-51A7-AE67-3B8F913AC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23518-8A7B-0CB8-0978-35B899B2B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511C1-E603-4F05-9686-56CAE47ECB8F}" type="datetimeFigureOut">
              <a:rPr lang="en-IN" smtClean="0"/>
              <a:t>18-05-2024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0E156-7E05-25B1-D21A-D6517E3E6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8ABF-8977-1B53-3907-39D9C0795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089E3-5620-4D91-845F-79A09F7F23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196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1D29423-33C9-46D9-7FB1-669F348F3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604" y="290666"/>
            <a:ext cx="11912629" cy="6567334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0AC63A-4CB0-C327-18A2-39E37490B1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5908072 w 14736724"/>
              <a:gd name="connsiteY0" fmla="*/ 914400 h 6932427"/>
              <a:gd name="connsiteX1" fmla="*/ 5656430 w 14736724"/>
              <a:gd name="connsiteY1" fmla="*/ 1166042 h 6932427"/>
              <a:gd name="connsiteX2" fmla="*/ 5656430 w 14736724"/>
              <a:gd name="connsiteY2" fmla="*/ 6095991 h 6932427"/>
              <a:gd name="connsiteX3" fmla="*/ 5908072 w 14736724"/>
              <a:gd name="connsiteY3" fmla="*/ 6347633 h 6932427"/>
              <a:gd name="connsiteX4" fmla="*/ 6914611 w 14736724"/>
              <a:gd name="connsiteY4" fmla="*/ 6347633 h 6932427"/>
              <a:gd name="connsiteX5" fmla="*/ 7166254 w 14736724"/>
              <a:gd name="connsiteY5" fmla="*/ 6095991 h 6932427"/>
              <a:gd name="connsiteX6" fmla="*/ 7166254 w 14736724"/>
              <a:gd name="connsiteY6" fmla="*/ 1166042 h 6932427"/>
              <a:gd name="connsiteX7" fmla="*/ 6914611 w 14736724"/>
              <a:gd name="connsiteY7" fmla="*/ 914400 h 6932427"/>
              <a:gd name="connsiteX8" fmla="*/ 13106392 w 14736724"/>
              <a:gd name="connsiteY8" fmla="*/ 914399 h 6932427"/>
              <a:gd name="connsiteX9" fmla="*/ 12854749 w 14736724"/>
              <a:gd name="connsiteY9" fmla="*/ 1166042 h 6932427"/>
              <a:gd name="connsiteX10" fmla="*/ 12854749 w 14736724"/>
              <a:gd name="connsiteY10" fmla="*/ 6095989 h 6932427"/>
              <a:gd name="connsiteX11" fmla="*/ 13106392 w 14736724"/>
              <a:gd name="connsiteY11" fmla="*/ 6347632 h 6932427"/>
              <a:gd name="connsiteX12" fmla="*/ 14112931 w 14736724"/>
              <a:gd name="connsiteY12" fmla="*/ 6347632 h 6932427"/>
              <a:gd name="connsiteX13" fmla="*/ 14364574 w 14736724"/>
              <a:gd name="connsiteY13" fmla="*/ 6095989 h 6932427"/>
              <a:gd name="connsiteX14" fmla="*/ 14364574 w 14736724"/>
              <a:gd name="connsiteY14" fmla="*/ 1166042 h 6932427"/>
              <a:gd name="connsiteX15" fmla="*/ 14112931 w 14736724"/>
              <a:gd name="connsiteY15" fmla="*/ 914399 h 6932427"/>
              <a:gd name="connsiteX16" fmla="*/ 9477149 w 14736724"/>
              <a:gd name="connsiteY16" fmla="*/ 675170 h 6932427"/>
              <a:gd name="connsiteX17" fmla="*/ 9207787 w 14736724"/>
              <a:gd name="connsiteY17" fmla="*/ 944531 h 6932427"/>
              <a:gd name="connsiteX18" fmla="*/ 9207787 w 14736724"/>
              <a:gd name="connsiteY18" fmla="*/ 6019793 h 6932427"/>
              <a:gd name="connsiteX19" fmla="*/ 9477149 w 14736724"/>
              <a:gd name="connsiteY19" fmla="*/ 6289155 h 6932427"/>
              <a:gd name="connsiteX20" fmla="*/ 10554566 w 14736724"/>
              <a:gd name="connsiteY20" fmla="*/ 6289155 h 6932427"/>
              <a:gd name="connsiteX21" fmla="*/ 10823928 w 14736724"/>
              <a:gd name="connsiteY21" fmla="*/ 6019793 h 6932427"/>
              <a:gd name="connsiteX22" fmla="*/ 10823928 w 14736724"/>
              <a:gd name="connsiteY22" fmla="*/ 944531 h 6932427"/>
              <a:gd name="connsiteX23" fmla="*/ 10554566 w 14736724"/>
              <a:gd name="connsiteY23" fmla="*/ 675170 h 6932427"/>
              <a:gd name="connsiteX24" fmla="*/ 7683750 w 14736724"/>
              <a:gd name="connsiteY24" fmla="*/ 446565 h 6932427"/>
              <a:gd name="connsiteX25" fmla="*/ 7432108 w 14736724"/>
              <a:gd name="connsiteY25" fmla="*/ 698207 h 6932427"/>
              <a:gd name="connsiteX26" fmla="*/ 7432108 w 14736724"/>
              <a:gd name="connsiteY26" fmla="*/ 6478765 h 6932427"/>
              <a:gd name="connsiteX27" fmla="*/ 7683750 w 14736724"/>
              <a:gd name="connsiteY27" fmla="*/ 6730407 h 6932427"/>
              <a:gd name="connsiteX28" fmla="*/ 8690290 w 14736724"/>
              <a:gd name="connsiteY28" fmla="*/ 6730407 h 6932427"/>
              <a:gd name="connsiteX29" fmla="*/ 8941932 w 14736724"/>
              <a:gd name="connsiteY29" fmla="*/ 6478765 h 6932427"/>
              <a:gd name="connsiteX30" fmla="*/ 8941932 w 14736724"/>
              <a:gd name="connsiteY30" fmla="*/ 698207 h 6932427"/>
              <a:gd name="connsiteX31" fmla="*/ 8690290 w 14736724"/>
              <a:gd name="connsiteY31" fmla="*/ 446565 h 6932427"/>
              <a:gd name="connsiteX32" fmla="*/ 11336069 w 14736724"/>
              <a:gd name="connsiteY32" fmla="*/ 340241 h 6932427"/>
              <a:gd name="connsiteX33" fmla="*/ 11084426 w 14736724"/>
              <a:gd name="connsiteY33" fmla="*/ 591884 h 6932427"/>
              <a:gd name="connsiteX34" fmla="*/ 11084426 w 14736724"/>
              <a:gd name="connsiteY34" fmla="*/ 6372440 h 6932427"/>
              <a:gd name="connsiteX35" fmla="*/ 11336069 w 14736724"/>
              <a:gd name="connsiteY35" fmla="*/ 6624083 h 6932427"/>
              <a:gd name="connsiteX36" fmla="*/ 12342608 w 14736724"/>
              <a:gd name="connsiteY36" fmla="*/ 6624083 h 6932427"/>
              <a:gd name="connsiteX37" fmla="*/ 12594251 w 14736724"/>
              <a:gd name="connsiteY37" fmla="*/ 6372440 h 6932427"/>
              <a:gd name="connsiteX38" fmla="*/ 12594251 w 14736724"/>
              <a:gd name="connsiteY38" fmla="*/ 591884 h 6932427"/>
              <a:gd name="connsiteX39" fmla="*/ 12342608 w 14736724"/>
              <a:gd name="connsiteY39" fmla="*/ 340241 h 6932427"/>
              <a:gd name="connsiteX40" fmla="*/ 0 w 14736724"/>
              <a:gd name="connsiteY40" fmla="*/ 0 h 6932427"/>
              <a:gd name="connsiteX41" fmla="*/ 14736724 w 14736724"/>
              <a:gd name="connsiteY41" fmla="*/ 0 h 6932427"/>
              <a:gd name="connsiteX42" fmla="*/ 14736724 w 14736724"/>
              <a:gd name="connsiteY42" fmla="*/ 6932427 h 6932427"/>
              <a:gd name="connsiteX43" fmla="*/ 0 w 14736724"/>
              <a:gd name="connsiteY43" fmla="*/ 6932427 h 6932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4736724" h="6932427">
                <a:moveTo>
                  <a:pt x="5908072" y="914400"/>
                </a:moveTo>
                <a:cubicBezTo>
                  <a:pt x="5769093" y="914400"/>
                  <a:pt x="5656430" y="1027064"/>
                  <a:pt x="5656430" y="1166042"/>
                </a:cubicBezTo>
                <a:lnTo>
                  <a:pt x="5656430" y="6095991"/>
                </a:lnTo>
                <a:cubicBezTo>
                  <a:pt x="5656430" y="6234969"/>
                  <a:pt x="5769093" y="6347633"/>
                  <a:pt x="5908072" y="6347633"/>
                </a:cubicBezTo>
                <a:lnTo>
                  <a:pt x="6914611" y="6347633"/>
                </a:lnTo>
                <a:cubicBezTo>
                  <a:pt x="7053590" y="6347633"/>
                  <a:pt x="7166254" y="6234969"/>
                  <a:pt x="7166254" y="6095991"/>
                </a:cubicBezTo>
                <a:lnTo>
                  <a:pt x="7166254" y="1166042"/>
                </a:lnTo>
                <a:cubicBezTo>
                  <a:pt x="7166254" y="1027064"/>
                  <a:pt x="7053590" y="914400"/>
                  <a:pt x="6914611" y="914400"/>
                </a:cubicBezTo>
                <a:close/>
                <a:moveTo>
                  <a:pt x="13106392" y="914399"/>
                </a:moveTo>
                <a:cubicBezTo>
                  <a:pt x="12967413" y="914399"/>
                  <a:pt x="12854749" y="1027063"/>
                  <a:pt x="12854749" y="1166042"/>
                </a:cubicBezTo>
                <a:lnTo>
                  <a:pt x="12854749" y="6095989"/>
                </a:lnTo>
                <a:cubicBezTo>
                  <a:pt x="12854749" y="6234968"/>
                  <a:pt x="12967413" y="6347632"/>
                  <a:pt x="13106392" y="6347632"/>
                </a:cubicBezTo>
                <a:lnTo>
                  <a:pt x="14112931" y="6347632"/>
                </a:lnTo>
                <a:cubicBezTo>
                  <a:pt x="14251910" y="6347632"/>
                  <a:pt x="14364574" y="6234968"/>
                  <a:pt x="14364574" y="6095989"/>
                </a:cubicBezTo>
                <a:lnTo>
                  <a:pt x="14364574" y="1166042"/>
                </a:lnTo>
                <a:cubicBezTo>
                  <a:pt x="14364574" y="1027063"/>
                  <a:pt x="14251910" y="914399"/>
                  <a:pt x="14112931" y="914399"/>
                </a:cubicBezTo>
                <a:close/>
                <a:moveTo>
                  <a:pt x="9477149" y="675170"/>
                </a:moveTo>
                <a:cubicBezTo>
                  <a:pt x="9328384" y="675170"/>
                  <a:pt x="9207787" y="795766"/>
                  <a:pt x="9207787" y="944531"/>
                </a:cubicBezTo>
                <a:lnTo>
                  <a:pt x="9207787" y="6019793"/>
                </a:lnTo>
                <a:cubicBezTo>
                  <a:pt x="9207787" y="6168558"/>
                  <a:pt x="9328384" y="6289155"/>
                  <a:pt x="9477149" y="6289155"/>
                </a:cubicBezTo>
                <a:lnTo>
                  <a:pt x="10554566" y="6289155"/>
                </a:lnTo>
                <a:cubicBezTo>
                  <a:pt x="10703331" y="6289155"/>
                  <a:pt x="10823928" y="6168558"/>
                  <a:pt x="10823928" y="6019793"/>
                </a:cubicBezTo>
                <a:lnTo>
                  <a:pt x="10823928" y="944531"/>
                </a:lnTo>
                <a:cubicBezTo>
                  <a:pt x="10823928" y="795766"/>
                  <a:pt x="10703331" y="675170"/>
                  <a:pt x="10554566" y="675170"/>
                </a:cubicBezTo>
                <a:close/>
                <a:moveTo>
                  <a:pt x="7683750" y="446565"/>
                </a:moveTo>
                <a:cubicBezTo>
                  <a:pt x="7544772" y="446565"/>
                  <a:pt x="7432108" y="559229"/>
                  <a:pt x="7432108" y="698207"/>
                </a:cubicBezTo>
                <a:lnTo>
                  <a:pt x="7432108" y="6478765"/>
                </a:lnTo>
                <a:cubicBezTo>
                  <a:pt x="7432108" y="6617743"/>
                  <a:pt x="7544772" y="6730407"/>
                  <a:pt x="7683750" y="6730407"/>
                </a:cubicBezTo>
                <a:lnTo>
                  <a:pt x="8690290" y="6730407"/>
                </a:lnTo>
                <a:cubicBezTo>
                  <a:pt x="8829268" y="6730407"/>
                  <a:pt x="8941932" y="6617743"/>
                  <a:pt x="8941932" y="6478765"/>
                </a:cubicBezTo>
                <a:lnTo>
                  <a:pt x="8941932" y="698207"/>
                </a:lnTo>
                <a:cubicBezTo>
                  <a:pt x="8941932" y="559229"/>
                  <a:pt x="8829268" y="446565"/>
                  <a:pt x="8690290" y="446565"/>
                </a:cubicBezTo>
                <a:close/>
                <a:moveTo>
                  <a:pt x="11336069" y="340241"/>
                </a:moveTo>
                <a:cubicBezTo>
                  <a:pt x="11197090" y="340241"/>
                  <a:pt x="11084426" y="452905"/>
                  <a:pt x="11084426" y="591884"/>
                </a:cubicBezTo>
                <a:lnTo>
                  <a:pt x="11084426" y="6372440"/>
                </a:lnTo>
                <a:cubicBezTo>
                  <a:pt x="11084426" y="6511419"/>
                  <a:pt x="11197090" y="6624083"/>
                  <a:pt x="11336069" y="6624083"/>
                </a:cubicBezTo>
                <a:lnTo>
                  <a:pt x="12342608" y="6624083"/>
                </a:lnTo>
                <a:cubicBezTo>
                  <a:pt x="12481587" y="6624083"/>
                  <a:pt x="12594251" y="6511419"/>
                  <a:pt x="12594251" y="6372440"/>
                </a:cubicBezTo>
                <a:lnTo>
                  <a:pt x="12594251" y="591884"/>
                </a:lnTo>
                <a:cubicBezTo>
                  <a:pt x="12594251" y="452905"/>
                  <a:pt x="12481587" y="340241"/>
                  <a:pt x="12342608" y="340241"/>
                </a:cubicBezTo>
                <a:close/>
                <a:moveTo>
                  <a:pt x="0" y="0"/>
                </a:moveTo>
                <a:lnTo>
                  <a:pt x="14736724" y="0"/>
                </a:lnTo>
                <a:lnTo>
                  <a:pt x="14736724" y="6932427"/>
                </a:lnTo>
                <a:lnTo>
                  <a:pt x="0" y="6932427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3FE5CF-03A5-19E6-C1D9-6CC25C440ECC}"/>
              </a:ext>
            </a:extLst>
          </p:cNvPr>
          <p:cNvSpPr txBox="1"/>
          <p:nvPr/>
        </p:nvSpPr>
        <p:spPr>
          <a:xfrm>
            <a:off x="95693" y="1874728"/>
            <a:ext cx="45720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/>
              <a:t>HOTEL </a:t>
            </a:r>
            <a:br>
              <a:rPr lang="en-US" sz="6000" b="1"/>
            </a:br>
            <a:r>
              <a:rPr lang="en-US" sz="6000" b="1"/>
              <a:t>RESERVATION</a:t>
            </a:r>
            <a:br>
              <a:rPr lang="en-US" sz="6000" b="1"/>
            </a:br>
            <a:r>
              <a:rPr lang="en-US" sz="6000" b="1"/>
              <a:t>ANALYSIS</a:t>
            </a:r>
          </a:p>
          <a:p>
            <a:r>
              <a:rPr lang="en-US" sz="1600" b="1"/>
              <a:t>                                                         (USING SQL)</a:t>
            </a:r>
            <a:endParaRPr lang="en-IN" sz="1600" b="1"/>
          </a:p>
        </p:txBody>
      </p:sp>
    </p:spTree>
    <p:extLst>
      <p:ext uri="{BB962C8B-B14F-4D97-AF65-F5344CB8AC3E}">
        <p14:creationId xmlns:p14="http://schemas.microsoft.com/office/powerpoint/2010/main" val="267947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4.81481E-6 L -0.25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94CB8F-60C9-AB5D-65E9-87E945DED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57" y="499730"/>
            <a:ext cx="11057861" cy="585854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6. </a:t>
            </a:r>
            <a:r>
              <a:rPr lang="en-US" sz="2800"/>
              <a:t>How many reservations fall on a weekend (no_of_weekend_nights &gt; 0)?</a:t>
            </a:r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C5ABF6-E404-383A-91A1-C7F5B5813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04" y="1626782"/>
            <a:ext cx="8122856" cy="46251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D6E71D-5642-3D95-6197-B18BE87B07BF}"/>
              </a:ext>
            </a:extLst>
          </p:cNvPr>
          <p:cNvSpPr txBox="1"/>
          <p:nvPr/>
        </p:nvSpPr>
        <p:spPr>
          <a:xfrm>
            <a:off x="8665535" y="3274828"/>
            <a:ext cx="3232298" cy="461665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383 reservations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914780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628" y="435935"/>
            <a:ext cx="11430000" cy="6145618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7. What is the highest and lowest lead time for reservations? </a:t>
            </a: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F277E9-AAD2-CE34-691D-87E767A4A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30" y="1573618"/>
            <a:ext cx="7559696" cy="4699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23B5AB-E8E9-BB8B-9B7F-5B7149DD2159}"/>
              </a:ext>
            </a:extLst>
          </p:cNvPr>
          <p:cNvSpPr txBox="1"/>
          <p:nvPr/>
        </p:nvSpPr>
        <p:spPr>
          <a:xfrm>
            <a:off x="8091324" y="2828835"/>
            <a:ext cx="3406016" cy="1200329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highest lead time is 443 and lowest lead time is 0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896870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8. What is the most common market segment type for reservations? 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8CFC91-0B02-D048-704A-926145A37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05" y="1275907"/>
            <a:ext cx="7497221" cy="49866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82C3DD-8A72-E67F-1FFB-86CEE40F8517}"/>
              </a:ext>
            </a:extLst>
          </p:cNvPr>
          <p:cNvSpPr txBox="1"/>
          <p:nvPr/>
        </p:nvSpPr>
        <p:spPr>
          <a:xfrm>
            <a:off x="7974482" y="3040912"/>
            <a:ext cx="3760318" cy="1200329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Online is the most common market segment type for reservations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746651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9. How many reservations have a booking status of "Confirmed"?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19AB5C-51CC-A218-D8D8-13F7F7CB5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74" y="1521404"/>
            <a:ext cx="7504659" cy="44540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215D7B-0288-3DCD-5937-74EF1753E861}"/>
              </a:ext>
            </a:extLst>
          </p:cNvPr>
          <p:cNvSpPr txBox="1"/>
          <p:nvPr/>
        </p:nvSpPr>
        <p:spPr>
          <a:xfrm>
            <a:off x="7961859" y="2966485"/>
            <a:ext cx="4019107" cy="1200329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There are no reservations which are having booking status as “</a:t>
            </a:r>
            <a:r>
              <a:rPr lang="en-US" sz="2400" b="1"/>
              <a:t>Confirmed”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02399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10. What is the total number of adults and children across all reservations?</a:t>
            </a:r>
          </a:p>
          <a:p>
            <a:pPr marL="0" indent="0">
              <a:buNone/>
            </a:pPr>
            <a:r>
              <a:rPr lang="en-US" sz="2800"/>
              <a:t> </a:t>
            </a: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BBA70-D029-00D7-D5F6-C01F5CBA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49" y="1456661"/>
            <a:ext cx="7720510" cy="4476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F802E8-18C1-62E6-BD9E-36F3E8CB1C9C}"/>
              </a:ext>
            </a:extLst>
          </p:cNvPr>
          <p:cNvSpPr txBox="1"/>
          <p:nvPr/>
        </p:nvSpPr>
        <p:spPr>
          <a:xfrm>
            <a:off x="8048847" y="3030279"/>
            <a:ext cx="3848986" cy="1477328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total number of adults and children across all reservations is </a:t>
            </a:r>
            <a:r>
              <a:rPr lang="en-US" sz="2400" b="1"/>
              <a:t>1385</a:t>
            </a:r>
            <a:r>
              <a:rPr lang="en-US" sz="2400"/>
              <a:t>.</a:t>
            </a:r>
            <a:endParaRPr lang="en-IN" sz="2400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298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11. What is the average number of weekend nights for reservations involving children?</a:t>
            </a: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8A89EB-19E0-CB11-F836-D08D89115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55" y="1658546"/>
            <a:ext cx="8794124" cy="45933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2D0A43-4220-F1F7-F023-E7A64F8A731B}"/>
              </a:ext>
            </a:extLst>
          </p:cNvPr>
          <p:cNvSpPr txBox="1"/>
          <p:nvPr/>
        </p:nvSpPr>
        <p:spPr>
          <a:xfrm>
            <a:off x="9077659" y="2930300"/>
            <a:ext cx="2934586" cy="2215991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average number of weekend nights for reservations involving children is </a:t>
            </a:r>
            <a:r>
              <a:rPr lang="en-US" sz="2400" b="1"/>
              <a:t>1</a:t>
            </a:r>
            <a:r>
              <a:rPr lang="en-US" sz="2400"/>
              <a:t>.</a:t>
            </a:r>
            <a:endParaRPr lang="en-IN" sz="2400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0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787" y="372140"/>
            <a:ext cx="11745943" cy="6379534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12. How many reservations were made in each month of the year?</a:t>
            </a: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FF729-2739-D794-9FE1-02F061E53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87" y="1577418"/>
            <a:ext cx="5579060" cy="45575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26C4E2-AECF-F2B4-9DAF-2A15865F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261" y="1056423"/>
            <a:ext cx="3487856" cy="1581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15A2F1-0740-065F-5719-9318043FF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260" y="2637794"/>
            <a:ext cx="3440225" cy="1543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A4A519-776A-322E-F6F7-35FB124E9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298213"/>
            <a:ext cx="3332853" cy="15242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0E2A88-1764-0A18-938B-148FA903DA36}"/>
              </a:ext>
            </a:extLst>
          </p:cNvPr>
          <p:cNvSpPr txBox="1"/>
          <p:nvPr/>
        </p:nvSpPr>
        <p:spPr>
          <a:xfrm>
            <a:off x="9654362" y="3211033"/>
            <a:ext cx="2453245" cy="1569660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These are the reservations made in each month of the year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454617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13. What is the average number of nights (both weekend and weekday) spent by guests for each room type? 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70DA54-8760-4BE2-186C-9D2BCCA0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19" y="1677783"/>
            <a:ext cx="7770600" cy="45847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C85168-6AC8-6B99-2A2A-30BC054D25E8}"/>
              </a:ext>
            </a:extLst>
          </p:cNvPr>
          <p:cNvSpPr txBox="1"/>
          <p:nvPr/>
        </p:nvSpPr>
        <p:spPr>
          <a:xfrm>
            <a:off x="8192387" y="1924494"/>
            <a:ext cx="3673548" cy="3046988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average number of nights for each room type is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1: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2: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4: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5: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6: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Room Type 7: 2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932127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14. For reservations involving children, what is the most common room type, and what is the average price for that room type? 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331CBB-827C-D6D9-B61A-6ED256FFE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8" y="1407387"/>
            <a:ext cx="7589847" cy="518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19956C-A509-DF62-D9E2-63E85CA1751A}"/>
              </a:ext>
            </a:extLst>
          </p:cNvPr>
          <p:cNvSpPr txBox="1"/>
          <p:nvPr/>
        </p:nvSpPr>
        <p:spPr>
          <a:xfrm>
            <a:off x="7921256" y="3211033"/>
            <a:ext cx="4072270" cy="1200329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most common room type is 1 and the average room price of that room type is 123.2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778725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1"/>
            <a:ext cx="11281144" cy="6134986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15. </a:t>
            </a:r>
            <a:r>
              <a:rPr lang="en-US" sz="2800"/>
              <a:t>Find the market segment type that generates the highest average price per room.</a:t>
            </a:r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FD7AED-036C-B8AC-96B0-A37E164A7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90" y="1509823"/>
            <a:ext cx="8183396" cy="4986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9DB5A-AA5C-14C6-1213-22C1E7CCE9D0}"/>
              </a:ext>
            </a:extLst>
          </p:cNvPr>
          <p:cNvSpPr txBox="1"/>
          <p:nvPr/>
        </p:nvSpPr>
        <p:spPr>
          <a:xfrm>
            <a:off x="8640596" y="3094074"/>
            <a:ext cx="3313814" cy="1938992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online market segment type is the one that generates the highest average room price per room of 112.49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13022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1DDC941A-7757-41CA-694D-35AFCD431C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3B47501-4857-3B8F-6075-3313E1D07C4E}"/>
              </a:ext>
            </a:extLst>
          </p:cNvPr>
          <p:cNvSpPr/>
          <p:nvPr/>
        </p:nvSpPr>
        <p:spPr>
          <a:xfrm>
            <a:off x="3360860" y="1023889"/>
            <a:ext cx="2576037" cy="2577677"/>
          </a:xfrm>
          <a:custGeom>
            <a:avLst/>
            <a:gdLst>
              <a:gd name="connsiteX0" fmla="*/ 0 w 2576037"/>
              <a:gd name="connsiteY0" fmla="*/ 0 h 2577677"/>
              <a:gd name="connsiteX1" fmla="*/ 2576037 w 2576037"/>
              <a:gd name="connsiteY1" fmla="*/ 751484 h 2577677"/>
              <a:gd name="connsiteX2" fmla="*/ 745836 w 2576037"/>
              <a:gd name="connsiteY2" fmla="*/ 2577677 h 2577677"/>
              <a:gd name="connsiteX3" fmla="*/ 0 w 2576037"/>
              <a:gd name="connsiteY3" fmla="*/ 0 h 257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76037" h="2577677">
                <a:moveTo>
                  <a:pt x="0" y="0"/>
                </a:moveTo>
                <a:lnTo>
                  <a:pt x="2576037" y="751484"/>
                </a:lnTo>
                <a:lnTo>
                  <a:pt x="745836" y="25776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F70A19A5-B914-B56F-1602-06F49DD24D66}"/>
              </a:ext>
            </a:extLst>
          </p:cNvPr>
          <p:cNvSpPr/>
          <p:nvPr/>
        </p:nvSpPr>
        <p:spPr>
          <a:xfrm>
            <a:off x="5968213" y="1067272"/>
            <a:ext cx="2593067" cy="2563077"/>
          </a:xfrm>
          <a:custGeom>
            <a:avLst/>
            <a:gdLst>
              <a:gd name="connsiteX0" fmla="*/ 2593067 w 2593067"/>
              <a:gd name="connsiteY0" fmla="*/ 0 h 2563077"/>
              <a:gd name="connsiteX1" fmla="*/ 1787402 w 2593067"/>
              <a:gd name="connsiteY1" fmla="*/ 2563077 h 2563077"/>
              <a:gd name="connsiteX2" fmla="*/ 0 w 2593067"/>
              <a:gd name="connsiteY2" fmla="*/ 703179 h 2563077"/>
              <a:gd name="connsiteX3" fmla="*/ 2593067 w 2593067"/>
              <a:gd name="connsiteY3" fmla="*/ 0 h 25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3067" h="2563077">
                <a:moveTo>
                  <a:pt x="2593067" y="0"/>
                </a:moveTo>
                <a:lnTo>
                  <a:pt x="1787402" y="2563077"/>
                </a:lnTo>
                <a:lnTo>
                  <a:pt x="0" y="703179"/>
                </a:lnTo>
                <a:lnTo>
                  <a:pt x="2593067" y="0"/>
                </a:lnTo>
                <a:close/>
              </a:path>
            </a:pathLst>
          </a:custGeom>
          <a:solidFill>
            <a:srgbClr val="EC995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898319B-EE5B-F9C4-FC1C-1C3C73A00E86}"/>
              </a:ext>
            </a:extLst>
          </p:cNvPr>
          <p:cNvSpPr/>
          <p:nvPr/>
        </p:nvSpPr>
        <p:spPr>
          <a:xfrm rot="18911289">
            <a:off x="4619896" y="2296629"/>
            <a:ext cx="2648087" cy="2609874"/>
          </a:xfrm>
          <a:custGeom>
            <a:avLst/>
            <a:gdLst>
              <a:gd name="connsiteX0" fmla="*/ 0 w 2445734"/>
              <a:gd name="connsiteY0" fmla="*/ 0 h 3317358"/>
              <a:gd name="connsiteX1" fmla="*/ 2445734 w 2445734"/>
              <a:gd name="connsiteY1" fmla="*/ 0 h 3317358"/>
              <a:gd name="connsiteX2" fmla="*/ 2445734 w 2445734"/>
              <a:gd name="connsiteY2" fmla="*/ 3317358 h 3317358"/>
              <a:gd name="connsiteX3" fmla="*/ 0 w 2445734"/>
              <a:gd name="connsiteY3" fmla="*/ 3317358 h 3317358"/>
              <a:gd name="connsiteX4" fmla="*/ 0 w 2445734"/>
              <a:gd name="connsiteY4" fmla="*/ 0 h 331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45734" h="3317358">
                <a:moveTo>
                  <a:pt x="0" y="0"/>
                </a:moveTo>
                <a:lnTo>
                  <a:pt x="2445734" y="0"/>
                </a:lnTo>
                <a:lnTo>
                  <a:pt x="2445734" y="3317358"/>
                </a:lnTo>
                <a:lnTo>
                  <a:pt x="0" y="33173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4400">
                <a:solidFill>
                  <a:schemeClr val="tx1"/>
                </a:solidFill>
              </a:rPr>
              <a:t> </a:t>
            </a:r>
            <a:endParaRPr lang="en-IN" sz="440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5E64EBD-DBF6-EACD-55C6-DF092D7E14AD}"/>
              </a:ext>
            </a:extLst>
          </p:cNvPr>
          <p:cNvSpPr/>
          <p:nvPr/>
        </p:nvSpPr>
        <p:spPr>
          <a:xfrm rot="21400699">
            <a:off x="3329544" y="3601566"/>
            <a:ext cx="2595624" cy="2560111"/>
          </a:xfrm>
          <a:custGeom>
            <a:avLst/>
            <a:gdLst>
              <a:gd name="connsiteX0" fmla="*/ 815042 w 2595624"/>
              <a:gd name="connsiteY0" fmla="*/ 0 h 2560111"/>
              <a:gd name="connsiteX1" fmla="*/ 2595624 w 2595624"/>
              <a:gd name="connsiteY1" fmla="*/ 1866429 h 2560111"/>
              <a:gd name="connsiteX2" fmla="*/ 0 w 2595624"/>
              <a:gd name="connsiteY2" fmla="*/ 2560111 h 2560111"/>
              <a:gd name="connsiteX3" fmla="*/ 815042 w 2595624"/>
              <a:gd name="connsiteY3" fmla="*/ 0 h 2560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5624" h="2560111">
                <a:moveTo>
                  <a:pt x="815042" y="0"/>
                </a:moveTo>
                <a:lnTo>
                  <a:pt x="2595624" y="1866429"/>
                </a:lnTo>
                <a:lnTo>
                  <a:pt x="0" y="2560111"/>
                </a:lnTo>
                <a:lnTo>
                  <a:pt x="815042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31FFFD0-35DF-80E3-9DE0-0BD7220320F3}"/>
              </a:ext>
            </a:extLst>
          </p:cNvPr>
          <p:cNvSpPr/>
          <p:nvPr/>
        </p:nvSpPr>
        <p:spPr>
          <a:xfrm>
            <a:off x="5936897" y="3630349"/>
            <a:ext cx="2528980" cy="2592247"/>
          </a:xfrm>
          <a:custGeom>
            <a:avLst/>
            <a:gdLst>
              <a:gd name="connsiteX0" fmla="*/ 1866792 w 2560296"/>
              <a:gd name="connsiteY0" fmla="*/ 0 h 2592247"/>
              <a:gd name="connsiteX1" fmla="*/ 2560296 w 2560296"/>
              <a:gd name="connsiteY1" fmla="*/ 2592247 h 2592247"/>
              <a:gd name="connsiteX2" fmla="*/ 0 w 2560296"/>
              <a:gd name="connsiteY2" fmla="*/ 1788771 h 2592247"/>
              <a:gd name="connsiteX3" fmla="*/ 1866792 w 2560296"/>
              <a:gd name="connsiteY3" fmla="*/ 0 h 2592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296" h="2592247">
                <a:moveTo>
                  <a:pt x="1866792" y="0"/>
                </a:moveTo>
                <a:lnTo>
                  <a:pt x="2560296" y="2592247"/>
                </a:lnTo>
                <a:lnTo>
                  <a:pt x="0" y="1788771"/>
                </a:lnTo>
                <a:lnTo>
                  <a:pt x="1866792" y="0"/>
                </a:lnTo>
                <a:close/>
              </a:path>
            </a:pathLst>
          </a:custGeom>
          <a:solidFill>
            <a:srgbClr val="DD516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pic>
        <p:nvPicPr>
          <p:cNvPr id="57" name="Graphic 56" descr="Document with solid fill">
            <a:extLst>
              <a:ext uri="{FF2B5EF4-FFF2-40B4-BE49-F238E27FC236}">
                <a16:creationId xmlns:a16="http://schemas.microsoft.com/office/drawing/2014/main" id="{1D81471A-76A6-3807-CBED-EE606EB8A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790732">
            <a:off x="3914763" y="1506111"/>
            <a:ext cx="1159422" cy="1159422"/>
          </a:xfrm>
          <a:prstGeom prst="rect">
            <a:avLst/>
          </a:prstGeom>
        </p:spPr>
      </p:pic>
      <p:pic>
        <p:nvPicPr>
          <p:cNvPr id="59" name="Graphic 58" descr="Database with solid fill">
            <a:extLst>
              <a:ext uri="{FF2B5EF4-FFF2-40B4-BE49-F238E27FC236}">
                <a16:creationId xmlns:a16="http://schemas.microsoft.com/office/drawing/2014/main" id="{ED1F510D-BA6C-4625-6ADC-2347E5DA99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653614">
            <a:off x="6842598" y="1442688"/>
            <a:ext cx="1222621" cy="1222621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E74E24EA-750C-EFE2-1713-C7100255F387}"/>
              </a:ext>
            </a:extLst>
          </p:cNvPr>
          <p:cNvSpPr txBox="1"/>
          <p:nvPr/>
        </p:nvSpPr>
        <p:spPr>
          <a:xfrm>
            <a:off x="4716282" y="2708113"/>
            <a:ext cx="25930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STEPS </a:t>
            </a:r>
            <a:br>
              <a:rPr lang="en-US" sz="4400"/>
            </a:br>
            <a:r>
              <a:rPr lang="en-US" sz="4400"/>
              <a:t>INVOLVED </a:t>
            </a:r>
            <a:endParaRPr lang="en-IN" sz="4400"/>
          </a:p>
        </p:txBody>
      </p:sp>
      <p:pic>
        <p:nvPicPr>
          <p:cNvPr id="62" name="Graphic 61" descr="Research with solid fill">
            <a:extLst>
              <a:ext uri="{FF2B5EF4-FFF2-40B4-BE49-F238E27FC236}">
                <a16:creationId xmlns:a16="http://schemas.microsoft.com/office/drawing/2014/main" id="{D978627F-68EE-1D5F-590B-5C26B398FC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316735">
            <a:off x="6869668" y="4465261"/>
            <a:ext cx="1300426" cy="1300426"/>
          </a:xfrm>
          <a:prstGeom prst="rect">
            <a:avLst/>
          </a:prstGeom>
        </p:spPr>
      </p:pic>
      <p:pic>
        <p:nvPicPr>
          <p:cNvPr id="64" name="Graphic 63" descr="Statistics with solid fill">
            <a:extLst>
              <a:ext uri="{FF2B5EF4-FFF2-40B4-BE49-F238E27FC236}">
                <a16:creationId xmlns:a16="http://schemas.microsoft.com/office/drawing/2014/main" id="{0271E924-285C-0D56-774A-F213A84BC1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9479705">
            <a:off x="3921658" y="4475950"/>
            <a:ext cx="1067289" cy="1043187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DCFD8581-2615-56DF-4DEE-E31B9BADBD50}"/>
              </a:ext>
            </a:extLst>
          </p:cNvPr>
          <p:cNvSpPr txBox="1"/>
          <p:nvPr/>
        </p:nvSpPr>
        <p:spPr>
          <a:xfrm>
            <a:off x="44332" y="1235628"/>
            <a:ext cx="331553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002060"/>
                </a:solidFill>
                <a:latin typeface="Arial Black" panose="020B0A04020102020204" pitchFamily="34" charset="0"/>
              </a:rPr>
              <a:t>01</a:t>
            </a:r>
          </a:p>
          <a:p>
            <a:pPr algn="ctr"/>
            <a:r>
              <a:rPr lang="en-US" sz="2000" b="1">
                <a:solidFill>
                  <a:srgbClr val="002060"/>
                </a:solidFill>
                <a:latin typeface="Arial Black" panose="020B0A04020102020204" pitchFamily="34" charset="0"/>
              </a:rPr>
              <a:t>DATA COLLECTION</a:t>
            </a:r>
            <a:br>
              <a:rPr lang="en-US">
                <a:solidFill>
                  <a:srgbClr val="002060"/>
                </a:solidFill>
                <a:latin typeface="Arial Black" panose="020B0A04020102020204" pitchFamily="34" charset="0"/>
              </a:rPr>
            </a:br>
            <a:r>
              <a:rPr lang="en-US"/>
              <a:t>The first step is to collect data and store it in any type of file like .csv, .json, .xlsx, .txt, .xml, etc</a:t>
            </a:r>
            <a:endParaRPr lang="en-IN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559C72C-061F-3F53-E1F1-DCA9104D551E}"/>
              </a:ext>
            </a:extLst>
          </p:cNvPr>
          <p:cNvSpPr txBox="1"/>
          <p:nvPr/>
        </p:nvSpPr>
        <p:spPr>
          <a:xfrm>
            <a:off x="8527019" y="1299946"/>
            <a:ext cx="34984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EC995A"/>
                </a:solidFill>
                <a:latin typeface="Arial Black" panose="020B0A04020102020204" pitchFamily="34" charset="0"/>
              </a:rPr>
              <a:t>02</a:t>
            </a:r>
          </a:p>
          <a:p>
            <a:pPr algn="ctr"/>
            <a:r>
              <a:rPr lang="en-US" sz="2000" b="1">
                <a:solidFill>
                  <a:srgbClr val="EC995A"/>
                </a:solidFill>
                <a:latin typeface="Arial Black" panose="020B0A04020102020204" pitchFamily="34" charset="0"/>
              </a:rPr>
              <a:t>UPLOADING DATA</a:t>
            </a:r>
          </a:p>
          <a:p>
            <a:pPr algn="ctr"/>
            <a:r>
              <a:rPr lang="en-US"/>
              <a:t>The collected data should be uploaded into an SQL database or an RDBMS to facilitate the analysis.</a:t>
            </a:r>
            <a:endParaRPr lang="en-IN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FD47D2F-74CA-A6D9-FC0A-61450B776EDC}"/>
              </a:ext>
            </a:extLst>
          </p:cNvPr>
          <p:cNvSpPr txBox="1"/>
          <p:nvPr/>
        </p:nvSpPr>
        <p:spPr>
          <a:xfrm>
            <a:off x="8624145" y="4467041"/>
            <a:ext cx="32843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DD516C"/>
                </a:solidFill>
                <a:latin typeface="Arial Black" panose="020B0A04020102020204" pitchFamily="34" charset="0"/>
              </a:rPr>
              <a:t>03 </a:t>
            </a:r>
          </a:p>
          <a:p>
            <a:pPr algn="ctr"/>
            <a:r>
              <a:rPr lang="en-US" sz="2000" b="1">
                <a:solidFill>
                  <a:srgbClr val="DD516C"/>
                </a:solidFill>
                <a:latin typeface="Arial Black" panose="020B0A04020102020204" pitchFamily="34" charset="0"/>
              </a:rPr>
              <a:t>DATA CLEANING</a:t>
            </a:r>
          </a:p>
          <a:p>
            <a:pPr algn="ctr"/>
            <a:r>
              <a:rPr lang="en-US"/>
              <a:t>The process involves correcting errors, handling missing values, and standardizing formats.</a:t>
            </a:r>
            <a:endParaRPr lang="en-IN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026966E-D71C-487D-573C-E11743780144}"/>
              </a:ext>
            </a:extLst>
          </p:cNvPr>
          <p:cNvSpPr txBox="1"/>
          <p:nvPr/>
        </p:nvSpPr>
        <p:spPr>
          <a:xfrm>
            <a:off x="166577" y="4487147"/>
            <a:ext cx="319328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43C0C"/>
                </a:solidFill>
                <a:latin typeface="Arial Black" panose="020B0A04020102020204" pitchFamily="34" charset="0"/>
              </a:rPr>
              <a:t>04 </a:t>
            </a:r>
          </a:p>
          <a:p>
            <a:pPr algn="ctr"/>
            <a:r>
              <a:rPr lang="en-US" sz="2000" b="1">
                <a:solidFill>
                  <a:srgbClr val="843C0C"/>
                </a:solidFill>
                <a:latin typeface="Arial Black" panose="020B0A04020102020204" pitchFamily="34" charset="0"/>
              </a:rPr>
              <a:t>DATA ANALYSIS</a:t>
            </a:r>
            <a:br>
              <a:rPr lang="en-US">
                <a:solidFill>
                  <a:srgbClr val="843C0C"/>
                </a:solidFill>
                <a:latin typeface="Arial Black" panose="020B0A04020102020204" pitchFamily="34" charset="0"/>
              </a:rPr>
            </a:br>
            <a:r>
              <a:rPr lang="en-US"/>
              <a:t>Cleaned Data is then analyzed to extract valuable insights and derive business metrics</a:t>
            </a:r>
            <a:endParaRPr lang="en-IN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10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0" grpId="0" animBg="1"/>
      <p:bldP spid="49" grpId="0" animBg="1"/>
      <p:bldP spid="45" grpId="0" animBg="1"/>
      <p:bldP spid="43" grpId="0" animBg="1"/>
      <p:bldP spid="41" grpId="0" animBg="1"/>
      <p:bldP spid="60" grpId="0"/>
      <p:bldP spid="65" grpId="0"/>
      <p:bldP spid="67" grpId="0"/>
      <p:bldP spid="69" grpId="0"/>
      <p:bldP spid="7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156D-BB81-1604-D585-77DDA0981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210"/>
            <a:ext cx="10515600" cy="761926"/>
          </a:xfrm>
        </p:spPr>
        <p:txBody>
          <a:bodyPr/>
          <a:lstStyle/>
          <a:p>
            <a:pPr algn="ctr"/>
            <a:r>
              <a:rPr lang="en-US" b="1"/>
              <a:t>SUMMARY</a:t>
            </a:r>
            <a:endParaRPr lang="en-IN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BD20A-4561-BD96-EC7D-17E34BD71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5" y="893135"/>
            <a:ext cx="11291777" cy="5752213"/>
          </a:xfrm>
          <a:solidFill>
            <a:srgbClr val="DAE3F3"/>
          </a:solidFill>
        </p:spPr>
        <p:txBody>
          <a:bodyPr>
            <a:normAutofit fontScale="92500" lnSpcReduction="10000"/>
          </a:bodyPr>
          <a:lstStyle/>
          <a:p>
            <a:r>
              <a:rPr lang="en-US" b="1"/>
              <a:t>Hotel Reservation Analysis Project</a:t>
            </a:r>
          </a:p>
          <a:p>
            <a:r>
              <a:rPr lang="en-US"/>
              <a:t>This hotel reservation analysis project aims to deliver actionable insights to optimize various facets of hotel management.</a:t>
            </a:r>
          </a:p>
          <a:p>
            <a:r>
              <a:rPr lang="en-US"/>
              <a:t> By analyzing booking patterns, customer demographics, revenue streams, and occupancy rates, we seek to maximize revenue, enhance guest experiences, and improve operational efficiency. </a:t>
            </a:r>
          </a:p>
          <a:p>
            <a:r>
              <a:rPr lang="en-US"/>
              <a:t>Tailoring Offerings: Increase guest satisfaction by personalizing services and amenities.</a:t>
            </a:r>
          </a:p>
          <a:p>
            <a:r>
              <a:rPr lang="en-US"/>
              <a:t>Streamlining Operations: Enhance resource allocation and operational efficiency.</a:t>
            </a:r>
          </a:p>
          <a:p>
            <a:r>
              <a:rPr lang="en-US"/>
              <a:t>Market Analysis: Gain a competitive edge through comprehensive market insights.</a:t>
            </a:r>
          </a:p>
          <a:p>
            <a:r>
              <a:rPr lang="en-US"/>
              <a:t>Data-Driven Decisions: Empower hotel management with data-informed strategies.</a:t>
            </a:r>
          </a:p>
          <a:p>
            <a:r>
              <a:rPr lang="en-US"/>
              <a:t>The ultimate goal is to provide hotel management with the knowledge and tools needed to excel in the competitive and dynamic hospitality industry.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859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Video 7" title="Floating Numbers And Letters On Top Of A Book">
            <a:hlinkClick r:id="" action="ppaction://media"/>
            <a:extLst>
              <a:ext uri="{FF2B5EF4-FFF2-40B4-BE49-F238E27FC236}">
                <a16:creationId xmlns:a16="http://schemas.microsoft.com/office/drawing/2014/main" id="{134F8158-B0BE-EBEC-7A13-AA6D1621ED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FA6C4ED-4D7A-EEE3-6C30-8F961EAD0B37}"/>
              </a:ext>
            </a:extLst>
          </p:cNvPr>
          <p:cNvSpPr/>
          <p:nvPr/>
        </p:nvSpPr>
        <p:spPr>
          <a:xfrm>
            <a:off x="2105247" y="0"/>
            <a:ext cx="10086754" cy="6858000"/>
          </a:xfrm>
          <a:custGeom>
            <a:avLst/>
            <a:gdLst/>
            <a:ahLst/>
            <a:cxnLst/>
            <a:rect l="l" t="t" r="r" b="b"/>
            <a:pathLst>
              <a:path w="10012270" h="6858000">
                <a:moveTo>
                  <a:pt x="2131324" y="2979652"/>
                </a:moveTo>
                <a:lnTo>
                  <a:pt x="2044191" y="3266421"/>
                </a:lnTo>
                <a:lnTo>
                  <a:pt x="2219374" y="3266421"/>
                </a:lnTo>
                <a:close/>
                <a:moveTo>
                  <a:pt x="6075211" y="2945915"/>
                </a:moveTo>
                <a:cubicBezTo>
                  <a:pt x="6127087" y="2945915"/>
                  <a:pt x="6168170" y="2963237"/>
                  <a:pt x="6198461" y="2997881"/>
                </a:cubicBezTo>
                <a:cubicBezTo>
                  <a:pt x="6228753" y="3032526"/>
                  <a:pt x="6243898" y="3087395"/>
                  <a:pt x="6243898" y="3162488"/>
                </a:cubicBezTo>
                <a:cubicBezTo>
                  <a:pt x="6243898" y="3251729"/>
                  <a:pt x="6229387" y="3313581"/>
                  <a:pt x="6200366" y="3348044"/>
                </a:cubicBezTo>
                <a:cubicBezTo>
                  <a:pt x="6185855" y="3365275"/>
                  <a:pt x="6168351" y="3378199"/>
                  <a:pt x="6147855" y="3386815"/>
                </a:cubicBezTo>
                <a:lnTo>
                  <a:pt x="6116154" y="3392629"/>
                </a:lnTo>
                <a:lnTo>
                  <a:pt x="6098904" y="3327762"/>
                </a:lnTo>
                <a:cubicBezTo>
                  <a:pt x="6078987" y="3263334"/>
                  <a:pt x="6056636" y="3199762"/>
                  <a:pt x="6032183" y="3136929"/>
                </a:cubicBezTo>
                <a:lnTo>
                  <a:pt x="5969012" y="2988509"/>
                </a:lnTo>
                <a:lnTo>
                  <a:pt x="6008008" y="2959110"/>
                </a:lnTo>
                <a:cubicBezTo>
                  <a:pt x="6027960" y="2950313"/>
                  <a:pt x="6050361" y="2945915"/>
                  <a:pt x="6075211" y="2945915"/>
                </a:cubicBezTo>
                <a:close/>
                <a:moveTo>
                  <a:pt x="5874573" y="2800132"/>
                </a:moveTo>
                <a:lnTo>
                  <a:pt x="5952849" y="2950535"/>
                </a:lnTo>
                <a:lnTo>
                  <a:pt x="5969012" y="2988509"/>
                </a:lnTo>
                <a:lnTo>
                  <a:pt x="5955497" y="2998698"/>
                </a:lnTo>
                <a:cubicBezTo>
                  <a:pt x="5925387" y="3033886"/>
                  <a:pt x="5910332" y="3092110"/>
                  <a:pt x="5910332" y="3173371"/>
                </a:cubicBezTo>
                <a:cubicBezTo>
                  <a:pt x="5910332" y="3253905"/>
                  <a:pt x="5925297" y="3311767"/>
                  <a:pt x="5955225" y="3346955"/>
                </a:cubicBezTo>
                <a:cubicBezTo>
                  <a:pt x="5985153" y="3382144"/>
                  <a:pt x="6025874" y="3399738"/>
                  <a:pt x="6077387" y="3399738"/>
                </a:cubicBezTo>
                <a:lnTo>
                  <a:pt x="6116154" y="3392629"/>
                </a:lnTo>
                <a:lnTo>
                  <a:pt x="6151019" y="3523735"/>
                </a:lnTo>
                <a:lnTo>
                  <a:pt x="6160317" y="3576567"/>
                </a:lnTo>
                <a:lnTo>
                  <a:pt x="6085550" y="3584206"/>
                </a:lnTo>
                <a:cubicBezTo>
                  <a:pt x="5995583" y="3584206"/>
                  <a:pt x="5921125" y="3569877"/>
                  <a:pt x="5862175" y="3541218"/>
                </a:cubicBezTo>
                <a:cubicBezTo>
                  <a:pt x="5803225" y="3512559"/>
                  <a:pt x="5755430" y="3467213"/>
                  <a:pt x="5718791" y="3405180"/>
                </a:cubicBezTo>
                <a:cubicBezTo>
                  <a:pt x="5682151" y="3343146"/>
                  <a:pt x="5663831" y="3265514"/>
                  <a:pt x="5663831" y="3172282"/>
                </a:cubicBezTo>
                <a:cubicBezTo>
                  <a:pt x="5663831" y="3042048"/>
                  <a:pt x="5700108" y="2940655"/>
                  <a:pt x="5772662" y="2868101"/>
                </a:cubicBezTo>
                <a:cubicBezTo>
                  <a:pt x="5790800" y="2849963"/>
                  <a:pt x="5810719" y="2834091"/>
                  <a:pt x="5832417" y="2820487"/>
                </a:cubicBezTo>
                <a:close/>
                <a:moveTo>
                  <a:pt x="6619317" y="2772874"/>
                </a:moveTo>
                <a:lnTo>
                  <a:pt x="6619317" y="3248149"/>
                </a:lnTo>
                <a:cubicBezTo>
                  <a:pt x="6619317" y="3287300"/>
                  <a:pt x="6626935" y="3332252"/>
                  <a:pt x="6642171" y="3383005"/>
                </a:cubicBezTo>
                <a:cubicBezTo>
                  <a:pt x="6651603" y="3414544"/>
                  <a:pt x="6669107" y="3445176"/>
                  <a:pt x="6694682" y="3474904"/>
                </a:cubicBezTo>
                <a:cubicBezTo>
                  <a:pt x="6720257" y="3504631"/>
                  <a:pt x="6748463" y="3527560"/>
                  <a:pt x="6779298" y="3543692"/>
                </a:cubicBezTo>
                <a:cubicBezTo>
                  <a:pt x="6810133" y="3559824"/>
                  <a:pt x="6848496" y="3570609"/>
                  <a:pt x="6894386" y="3576048"/>
                </a:cubicBezTo>
                <a:cubicBezTo>
                  <a:pt x="6940277" y="3581487"/>
                  <a:pt x="6982629" y="3584206"/>
                  <a:pt x="7021446" y="3584206"/>
                </a:cubicBezTo>
                <a:cubicBezTo>
                  <a:pt x="7088558" y="3584206"/>
                  <a:pt x="7146057" y="3575324"/>
                  <a:pt x="7193942" y="3557560"/>
                </a:cubicBezTo>
                <a:cubicBezTo>
                  <a:pt x="7228405" y="3544874"/>
                  <a:pt x="7261327" y="3522851"/>
                  <a:pt x="7292706" y="3491492"/>
                </a:cubicBezTo>
                <a:cubicBezTo>
                  <a:pt x="7324085" y="3460132"/>
                  <a:pt x="7347121" y="3423517"/>
                  <a:pt x="7361813" y="3381645"/>
                </a:cubicBezTo>
                <a:cubicBezTo>
                  <a:pt x="7376505" y="3339774"/>
                  <a:pt x="7383851" y="3295275"/>
                  <a:pt x="7383851" y="3248149"/>
                </a:cubicBezTo>
                <a:lnTo>
                  <a:pt x="7383851" y="2772874"/>
                </a:lnTo>
                <a:lnTo>
                  <a:pt x="7137895" y="2772874"/>
                </a:lnTo>
                <a:lnTo>
                  <a:pt x="7137895" y="3259466"/>
                </a:lnTo>
                <a:cubicBezTo>
                  <a:pt x="7137895" y="3303684"/>
                  <a:pt x="7125833" y="3337845"/>
                  <a:pt x="7101709" y="3361949"/>
                </a:cubicBezTo>
                <a:cubicBezTo>
                  <a:pt x="7077584" y="3386054"/>
                  <a:pt x="7044300" y="3398106"/>
                  <a:pt x="7001857" y="3398106"/>
                </a:cubicBezTo>
                <a:cubicBezTo>
                  <a:pt x="6959049" y="3398106"/>
                  <a:pt x="6925584" y="3385874"/>
                  <a:pt x="6901460" y="3361410"/>
                </a:cubicBezTo>
                <a:cubicBezTo>
                  <a:pt x="6877336" y="3336945"/>
                  <a:pt x="6865274" y="3302964"/>
                  <a:pt x="6865274" y="3259466"/>
                </a:cubicBezTo>
                <a:lnTo>
                  <a:pt x="6865274" y="2772874"/>
                </a:lnTo>
                <a:close/>
                <a:moveTo>
                  <a:pt x="4814213" y="2772874"/>
                </a:moveTo>
                <a:lnTo>
                  <a:pt x="5088024" y="2772874"/>
                </a:lnTo>
                <a:lnTo>
                  <a:pt x="5248745" y="3041992"/>
                </a:lnTo>
                <a:lnTo>
                  <a:pt x="5409797" y="2772874"/>
                </a:lnTo>
                <a:lnTo>
                  <a:pt x="5682137" y="2772874"/>
                </a:lnTo>
                <a:lnTo>
                  <a:pt x="5371970" y="3236492"/>
                </a:lnTo>
                <a:lnTo>
                  <a:pt x="5371970" y="3570602"/>
                </a:lnTo>
                <a:lnTo>
                  <a:pt x="5124925" y="3570602"/>
                </a:lnTo>
                <a:lnTo>
                  <a:pt x="5124925" y="3236492"/>
                </a:lnTo>
                <a:close/>
                <a:moveTo>
                  <a:pt x="3571861" y="2772874"/>
                </a:moveTo>
                <a:lnTo>
                  <a:pt x="3818362" y="2772874"/>
                </a:lnTo>
                <a:lnTo>
                  <a:pt x="3818362" y="3074335"/>
                </a:lnTo>
                <a:lnTo>
                  <a:pt x="4076572" y="2772874"/>
                </a:lnTo>
                <a:lnTo>
                  <a:pt x="4404415" y="2772874"/>
                </a:lnTo>
                <a:lnTo>
                  <a:pt x="4113310" y="3073978"/>
                </a:lnTo>
                <a:lnTo>
                  <a:pt x="4417475" y="3570602"/>
                </a:lnTo>
                <a:lnTo>
                  <a:pt x="4113914" y="3570602"/>
                </a:lnTo>
                <a:lnTo>
                  <a:pt x="3945720" y="3242538"/>
                </a:lnTo>
                <a:lnTo>
                  <a:pt x="3818362" y="3375940"/>
                </a:lnTo>
                <a:lnTo>
                  <a:pt x="3818362" y="3570602"/>
                </a:lnTo>
                <a:lnTo>
                  <a:pt x="3571861" y="3570602"/>
                </a:lnTo>
                <a:close/>
                <a:moveTo>
                  <a:pt x="2648480" y="2772874"/>
                </a:moveTo>
                <a:lnTo>
                  <a:pt x="2878657" y="2772874"/>
                </a:lnTo>
                <a:lnTo>
                  <a:pt x="3179029" y="3214216"/>
                </a:lnTo>
                <a:lnTo>
                  <a:pt x="3179029" y="2772874"/>
                </a:lnTo>
                <a:lnTo>
                  <a:pt x="3411383" y="2772874"/>
                </a:lnTo>
                <a:lnTo>
                  <a:pt x="3411383" y="3570602"/>
                </a:lnTo>
                <a:lnTo>
                  <a:pt x="3179029" y="3570602"/>
                </a:lnTo>
                <a:lnTo>
                  <a:pt x="2880289" y="3132593"/>
                </a:lnTo>
                <a:lnTo>
                  <a:pt x="2880289" y="3570602"/>
                </a:lnTo>
                <a:lnTo>
                  <a:pt x="2648480" y="3570602"/>
                </a:lnTo>
                <a:close/>
                <a:moveTo>
                  <a:pt x="1999911" y="2772874"/>
                </a:moveTo>
                <a:lnTo>
                  <a:pt x="2268790" y="2772874"/>
                </a:lnTo>
                <a:lnTo>
                  <a:pt x="2568550" y="3570602"/>
                </a:lnTo>
                <a:lnTo>
                  <a:pt x="2310418" y="3570602"/>
                </a:lnTo>
                <a:lnTo>
                  <a:pt x="2270508" y="3438917"/>
                </a:lnTo>
                <a:lnTo>
                  <a:pt x="1990652" y="3438917"/>
                </a:lnTo>
                <a:lnTo>
                  <a:pt x="1951770" y="3570602"/>
                </a:lnTo>
                <a:lnTo>
                  <a:pt x="1700083" y="3570602"/>
                </a:lnTo>
                <a:close/>
                <a:moveTo>
                  <a:pt x="857237" y="2772874"/>
                </a:moveTo>
                <a:lnTo>
                  <a:pt x="1103738" y="2772874"/>
                </a:lnTo>
                <a:lnTo>
                  <a:pt x="1103738" y="3052025"/>
                </a:lnTo>
                <a:lnTo>
                  <a:pt x="1373093" y="3052025"/>
                </a:lnTo>
                <a:lnTo>
                  <a:pt x="1373093" y="2772874"/>
                </a:lnTo>
                <a:lnTo>
                  <a:pt x="1620683" y="2772874"/>
                </a:lnTo>
                <a:lnTo>
                  <a:pt x="1620683" y="3570602"/>
                </a:lnTo>
                <a:lnTo>
                  <a:pt x="1373093" y="3570602"/>
                </a:lnTo>
                <a:lnTo>
                  <a:pt x="1373093" y="3247920"/>
                </a:lnTo>
                <a:lnTo>
                  <a:pt x="1103738" y="3247920"/>
                </a:lnTo>
                <a:lnTo>
                  <a:pt x="1103738" y="3570602"/>
                </a:lnTo>
                <a:lnTo>
                  <a:pt x="857237" y="3570602"/>
                </a:lnTo>
                <a:close/>
                <a:moveTo>
                  <a:pt x="0" y="2772874"/>
                </a:moveTo>
                <a:lnTo>
                  <a:pt x="749299" y="2772874"/>
                </a:lnTo>
                <a:lnTo>
                  <a:pt x="749299" y="2969857"/>
                </a:lnTo>
                <a:lnTo>
                  <a:pt x="497900" y="2969857"/>
                </a:lnTo>
                <a:lnTo>
                  <a:pt x="497900" y="3570602"/>
                </a:lnTo>
                <a:lnTo>
                  <a:pt x="251399" y="3570602"/>
                </a:lnTo>
                <a:lnTo>
                  <a:pt x="251399" y="2969857"/>
                </a:lnTo>
                <a:lnTo>
                  <a:pt x="0" y="2969857"/>
                </a:lnTo>
                <a:close/>
                <a:moveTo>
                  <a:pt x="4593210" y="0"/>
                </a:moveTo>
                <a:lnTo>
                  <a:pt x="10012270" y="0"/>
                </a:lnTo>
                <a:lnTo>
                  <a:pt x="10012270" y="6858000"/>
                </a:lnTo>
                <a:lnTo>
                  <a:pt x="4593210" y="6858000"/>
                </a:lnTo>
                <a:cubicBezTo>
                  <a:pt x="5952849" y="5522285"/>
                  <a:pt x="6292758" y="4545419"/>
                  <a:pt x="6186537" y="3725549"/>
                </a:cubicBezTo>
                <a:lnTo>
                  <a:pt x="6160317" y="3576567"/>
                </a:lnTo>
                <a:lnTo>
                  <a:pt x="6207372" y="3571759"/>
                </a:lnTo>
                <a:cubicBezTo>
                  <a:pt x="6244328" y="3563460"/>
                  <a:pt x="6277635" y="3551013"/>
                  <a:pt x="6307291" y="3534416"/>
                </a:cubicBezTo>
                <a:cubicBezTo>
                  <a:pt x="6366605" y="3501223"/>
                  <a:pt x="6411951" y="3454788"/>
                  <a:pt x="6443330" y="3395113"/>
                </a:cubicBezTo>
                <a:cubicBezTo>
                  <a:pt x="6474709" y="3335437"/>
                  <a:pt x="6490399" y="3258984"/>
                  <a:pt x="6490399" y="3165752"/>
                </a:cubicBezTo>
                <a:cubicBezTo>
                  <a:pt x="6490399" y="3037333"/>
                  <a:pt x="6454485" y="2937480"/>
                  <a:pt x="6382657" y="2866197"/>
                </a:cubicBezTo>
                <a:cubicBezTo>
                  <a:pt x="6310829" y="2794912"/>
                  <a:pt x="6208528" y="2759270"/>
                  <a:pt x="6075755" y="2759270"/>
                </a:cubicBezTo>
                <a:cubicBezTo>
                  <a:pt x="6011001" y="2759270"/>
                  <a:pt x="5953366" y="2768339"/>
                  <a:pt x="5902850" y="2786478"/>
                </a:cubicBezTo>
                <a:lnTo>
                  <a:pt x="5874573" y="2800132"/>
                </a:lnTo>
                <a:lnTo>
                  <a:pt x="5764305" y="2588260"/>
                </a:lnTo>
                <a:cubicBezTo>
                  <a:pt x="5287193" y="1756034"/>
                  <a:pt x="4593210" y="1000125"/>
                  <a:pt x="45932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09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CB9B-CD05-49F8-10E5-6977B49A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519"/>
            <a:ext cx="11111024" cy="594169"/>
          </a:xfrm>
        </p:spPr>
        <p:txBody>
          <a:bodyPr/>
          <a:lstStyle/>
          <a:p>
            <a:pPr algn="ctr"/>
            <a:r>
              <a:rPr lang="en-US" b="1"/>
              <a:t>DATA COLLECTION</a:t>
            </a:r>
            <a:endParaRPr lang="en-IN" b="1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64F080B-E522-5176-018E-5D31C647D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709020"/>
            <a:ext cx="6012711" cy="5883166"/>
          </a:xfrm>
          <a:solidFill>
            <a:srgbClr val="DAE3F3"/>
          </a:solidFill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/>
              <a:t>About the Dataset:</a:t>
            </a:r>
          </a:p>
          <a:p>
            <a:r>
              <a:rPr lang="en-IN" sz="1900"/>
              <a:t>The given dataset is in.csv format </a:t>
            </a:r>
          </a:p>
          <a:p>
            <a:r>
              <a:rPr lang="en-US" sz="1900"/>
              <a:t>The dataset includes the following columns: </a:t>
            </a:r>
          </a:p>
          <a:p>
            <a:r>
              <a:rPr lang="en-US" sz="1900"/>
              <a:t>Booking_ID: A unique identifier for each hotel reservation. </a:t>
            </a:r>
          </a:p>
          <a:p>
            <a:r>
              <a:rPr lang="en-US" sz="1900"/>
              <a:t>no_of_adults: The number of adults in the reservation. </a:t>
            </a:r>
          </a:p>
          <a:p>
            <a:r>
              <a:rPr lang="en-US" sz="1900"/>
              <a:t>no_of_children: The number of children in the reservation.</a:t>
            </a:r>
          </a:p>
          <a:p>
            <a:r>
              <a:rPr lang="en-US" sz="1900"/>
              <a:t>no_of_weekend_nights: The number of nights in the reservation that fall on weekends.</a:t>
            </a:r>
          </a:p>
          <a:p>
            <a:r>
              <a:rPr lang="en-US" sz="1900"/>
              <a:t>no_of_week_nights: The number of nights in the reservation that fall on weekdays. </a:t>
            </a:r>
          </a:p>
          <a:p>
            <a:r>
              <a:rPr lang="en-US" sz="1900"/>
              <a:t>type_of_meal_plan: The meal plan chosen by the guests. </a:t>
            </a:r>
          </a:p>
          <a:p>
            <a:r>
              <a:rPr lang="en-US" sz="1900"/>
              <a:t>room_type_reserved: The type of room reserved by the guests. </a:t>
            </a:r>
          </a:p>
          <a:p>
            <a:r>
              <a:rPr lang="en-US" sz="1900"/>
              <a:t>lead_time: The number of days between booking and arrival. </a:t>
            </a:r>
          </a:p>
          <a:p>
            <a:r>
              <a:rPr lang="en-US" sz="1900"/>
              <a:t>arrival_date: The date of arrival. </a:t>
            </a:r>
          </a:p>
          <a:p>
            <a:r>
              <a:rPr lang="en-US" sz="1900"/>
              <a:t>market_segment_type: The market segment to which the reservation belongs. </a:t>
            </a:r>
          </a:p>
          <a:p>
            <a:r>
              <a:rPr lang="en-US" sz="1900"/>
              <a:t>avg_price_per_room: The average price per room in the reservation.</a:t>
            </a:r>
          </a:p>
          <a:p>
            <a:r>
              <a:rPr lang="en-US" sz="1900"/>
              <a:t>booking_status: The status of the booking. </a:t>
            </a:r>
          </a:p>
          <a:p>
            <a:endParaRPr lang="en-IN" sz="18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7E2ED6-7DF9-2A19-675D-74491FDC5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290" y="1127538"/>
            <a:ext cx="5782338" cy="519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03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576257-0FEF-D139-13D6-D0596FC22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00" y="159487"/>
            <a:ext cx="10770965" cy="669853"/>
          </a:xfrm>
        </p:spPr>
        <p:txBody>
          <a:bodyPr>
            <a:noAutofit/>
          </a:bodyPr>
          <a:lstStyle/>
          <a:p>
            <a:pPr algn="ctr"/>
            <a:r>
              <a:rPr lang="en-US" sz="4400" b="1"/>
              <a:t>UPLOADING DATA </a:t>
            </a:r>
            <a:endParaRPr lang="en-IN" sz="4400" b="1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44A7DBE-6B24-6D67-B346-4FA529BC6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7331" y="1543055"/>
            <a:ext cx="3398228" cy="4616396"/>
          </a:xfrm>
          <a:solidFill>
            <a:srgbClr val="DAE3F3"/>
          </a:solidFill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Used my SQL workbench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Uploaded .csv file into 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Created hotel_reservation table to analyze the given data set</a:t>
            </a:r>
          </a:p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9A4354-FE5C-398D-D984-2DC4D9EEE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605" y="1244654"/>
            <a:ext cx="7761064" cy="521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91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2AA204-5832-A944-8FAC-DDCB05B8C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404037"/>
            <a:ext cx="11302409" cy="6198781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1. What is the total number of reservations in the dataset? 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96FE14-43A9-B841-276D-795FF96F5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79" y="1530237"/>
            <a:ext cx="7671890" cy="47208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DB2482-63BC-F391-4287-7B07105CC6D6}"/>
              </a:ext>
            </a:extLst>
          </p:cNvPr>
          <p:cNvSpPr txBox="1"/>
          <p:nvPr/>
        </p:nvSpPr>
        <p:spPr>
          <a:xfrm>
            <a:off x="8218968" y="3059668"/>
            <a:ext cx="3698852" cy="830997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There are 700 total reservations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1861506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2AA204-5832-A944-8FAC-DDCB05B8C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31627"/>
            <a:ext cx="11302409" cy="6071191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2. Which meal plan is the most popular among guests? </a:t>
            </a:r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71E6DB-68E9-E692-F317-7D27FC7DE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73" y="1573620"/>
            <a:ext cx="7050927" cy="43274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38B2BC-32C0-0DF7-200A-2FDDD123EF10}"/>
              </a:ext>
            </a:extLst>
          </p:cNvPr>
          <p:cNvSpPr txBox="1"/>
          <p:nvPr/>
        </p:nvSpPr>
        <p:spPr>
          <a:xfrm>
            <a:off x="7729870" y="2711302"/>
            <a:ext cx="3774558" cy="830997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Meal plan 1 is the most popular among guests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15272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2AA204-5832-A944-8FAC-DDCB05B8C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67" y="425303"/>
            <a:ext cx="11313041" cy="617751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3. What is the average price per room for reservations involving children? </a:t>
            </a: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3A642D-12D9-006B-62E2-0E6A25146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2" y="1384742"/>
            <a:ext cx="8617731" cy="44844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8832BC-CBF9-1FBB-BC4B-EC9B8B607BA9}"/>
              </a:ext>
            </a:extLst>
          </p:cNvPr>
          <p:cNvSpPr txBox="1"/>
          <p:nvPr/>
        </p:nvSpPr>
        <p:spPr>
          <a:xfrm>
            <a:off x="8899451" y="2573079"/>
            <a:ext cx="3019647" cy="1569660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The average price per room for reservations involving children is 144.6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2816443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099" y="457200"/>
            <a:ext cx="11068492" cy="617751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4. How many reservations were made for the year 20XX (replace XX with the desired year)? </a:t>
            </a: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59F1A-666D-9CF6-DF43-0378CEA8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99" y="2030819"/>
            <a:ext cx="7719843" cy="43699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B354BF-CB6B-E9EA-9BEB-0255E20FCD7F}"/>
              </a:ext>
            </a:extLst>
          </p:cNvPr>
          <p:cNvSpPr txBox="1"/>
          <p:nvPr/>
        </p:nvSpPr>
        <p:spPr>
          <a:xfrm>
            <a:off x="8325293" y="2838893"/>
            <a:ext cx="3615070" cy="1569660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</a:t>
            </a:r>
            <a:r>
              <a:rPr lang="en-IN" sz="2400"/>
              <a:t>In the year 2017- 123 reservations and for the year 2018- 577 reservations were made</a:t>
            </a:r>
          </a:p>
        </p:txBody>
      </p:sp>
    </p:spTree>
    <p:extLst>
      <p:ext uri="{BB962C8B-B14F-4D97-AF65-F5344CB8AC3E}">
        <p14:creationId xmlns:p14="http://schemas.microsoft.com/office/powerpoint/2010/main" val="2192574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F47AB-C967-8074-4F91-C87AE06F4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57" y="457200"/>
            <a:ext cx="11057861" cy="6134986"/>
          </a:xfrm>
        </p:spPr>
        <p:txBody>
          <a:bodyPr/>
          <a:lstStyle/>
          <a:p>
            <a:pPr marL="0" indent="0">
              <a:buNone/>
            </a:pPr>
            <a:r>
              <a:rPr lang="en-US" sz="2800"/>
              <a:t>5. What is the most commonly booked room type? </a:t>
            </a:r>
          </a:p>
          <a:p>
            <a:pPr marL="0" indent="0">
              <a:buNone/>
            </a:pPr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C564D-5BD0-B1F3-6FD3-159139A94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50" y="1360485"/>
            <a:ext cx="7889862" cy="4859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75ADCF-5606-C07E-DFBB-3F283FEF7854}"/>
              </a:ext>
            </a:extLst>
          </p:cNvPr>
          <p:cNvSpPr txBox="1"/>
          <p:nvPr/>
        </p:nvSpPr>
        <p:spPr>
          <a:xfrm>
            <a:off x="8612372" y="3125972"/>
            <a:ext cx="2796363" cy="1200329"/>
          </a:xfrm>
          <a:prstGeom prst="rect">
            <a:avLst/>
          </a:prstGeom>
          <a:solidFill>
            <a:srgbClr val="DAE3F3"/>
          </a:solidFill>
        </p:spPr>
        <p:txBody>
          <a:bodyPr wrap="square" rtlCol="0">
            <a:spAutoFit/>
          </a:bodyPr>
          <a:lstStyle/>
          <a:p>
            <a:r>
              <a:rPr lang="en-US" sz="2400"/>
              <a:t>Ans. Room Type 1 is the most commonly booked room</a:t>
            </a:r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445545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914</Words>
  <Application>Microsoft Office PowerPoint</Application>
  <PresentationFormat>Widescreen</PresentationFormat>
  <Paragraphs>80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DATA COLLECTION</vt:lpstr>
      <vt:lpstr>UPLOADING DATA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Lakshmi Mohan</dc:creator>
  <cp:lastModifiedBy>Lakshmi Mohan</cp:lastModifiedBy>
  <cp:revision>10</cp:revision>
  <dcterms:created xsi:type="dcterms:W3CDTF">2024-05-18T06:02:00Z</dcterms:created>
  <dcterms:modified xsi:type="dcterms:W3CDTF">2024-05-18T16:33:04Z</dcterms:modified>
</cp:coreProperties>
</file>

<file path=docProps/thumbnail.jpeg>
</file>